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1" name="幸全" initials="幸全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6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所标 正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3"/>
          <p:cNvSpPr>
            <a:spLocks noChangeArrowheads="1"/>
          </p:cNvSpPr>
          <p:nvPr/>
        </p:nvSpPr>
        <p:spPr bwMode="auto">
          <a:xfrm rot="10800000">
            <a:off x="0" y="908050"/>
            <a:ext cx="12192000" cy="73025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47" name="Picture 19" descr="12"/>
          <p:cNvPicPr>
            <a:picLocks noChangeAspect="1"/>
          </p:cNvPicPr>
          <p:nvPr userDrawn="1"/>
        </p:nvPicPr>
        <p:blipFill>
          <a:blip r:embed="rId2">
            <a:lum bright="22000"/>
          </a:blip>
          <a:stretch>
            <a:fillRect/>
          </a:stretch>
        </p:blipFill>
        <p:spPr>
          <a:xfrm>
            <a:off x="9213814" y="4941888"/>
            <a:ext cx="2978186" cy="19161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图片 16" descr="所logo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62288" y="0"/>
            <a:ext cx="863150" cy="863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38041" y="190600"/>
            <a:ext cx="10167404" cy="891711"/>
          </a:xfrm>
        </p:spPr>
        <p:txBody>
          <a:bodyPr vert="horz" wrap="square" lIns="91392" tIns="45696" rIns="91392" bIns="45696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康俪金黑W8(P)" pitchFamily="34" charset="-122"/>
                <a:ea typeface="华康俪金黑W8(P)" pitchFamily="34" charset="-122"/>
                <a:cs typeface="+mn-cs"/>
              </a:rPr>
              <a:t>科研经费拨款流程</a:t>
            </a:r>
            <a:endParaRPr kumimoji="0" lang="zh-CN" altLang="zh-CN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康俪金黑W8(P)" pitchFamily="34" charset="-122"/>
              <a:ea typeface="华康俪金黑W8(P)" pitchFamily="34" charset="-122"/>
              <a:cs typeface="+mn-cs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543912" y="3141495"/>
            <a:ext cx="1070053" cy="1355654"/>
          </a:xfrm>
          <a:prstGeom prst="flowChartAlternateProcess">
            <a:avLst/>
          </a:prstGeom>
          <a:solidFill>
            <a:srgbClr val="4E7F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科研经费到账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0" name="流程图: 可选过程 9"/>
          <p:cNvSpPr/>
          <p:nvPr/>
        </p:nvSpPr>
        <p:spPr>
          <a:xfrm>
            <a:off x="5752009" y="3454387"/>
            <a:ext cx="2153117" cy="852044"/>
          </a:xfrm>
          <a:prstGeom prst="flowChartAlternateProcess">
            <a:avLst/>
          </a:prstGeom>
          <a:noFill/>
          <a:ln w="57150">
            <a:solidFill>
              <a:srgbClr val="9FBD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资产财务处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11" name="流程图: 可选过程 10"/>
          <p:cNvSpPr/>
          <p:nvPr/>
        </p:nvSpPr>
        <p:spPr>
          <a:xfrm>
            <a:off x="5807860" y="5201950"/>
            <a:ext cx="2153117" cy="863150"/>
          </a:xfrm>
          <a:prstGeom prst="flowChartAlternateProcess">
            <a:avLst/>
          </a:prstGeom>
          <a:noFill/>
          <a:ln w="57150">
            <a:solidFill>
              <a:srgbClr val="9FBD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研究组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12" name="流程图: 可选过程 11"/>
          <p:cNvSpPr/>
          <p:nvPr/>
        </p:nvSpPr>
        <p:spPr>
          <a:xfrm>
            <a:off x="9620954" y="1255257"/>
            <a:ext cx="2188023" cy="561682"/>
          </a:xfrm>
          <a:prstGeom prst="flowChartAlternateProcess">
            <a:avLst/>
          </a:prstGeom>
          <a:solidFill>
            <a:srgbClr val="9FBD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管理费</a:t>
            </a:r>
            <a:endParaRPr kumimoji="0" lang="zh-CN" altLang="zh-CN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流程图: 可选过程 12"/>
          <p:cNvSpPr/>
          <p:nvPr/>
        </p:nvSpPr>
        <p:spPr>
          <a:xfrm>
            <a:off x="5807860" y="1806785"/>
            <a:ext cx="2069022" cy="875844"/>
          </a:xfrm>
          <a:prstGeom prst="flowChartAlternateProcess">
            <a:avLst/>
          </a:prstGeom>
          <a:noFill/>
          <a:ln w="57150">
            <a:solidFill>
              <a:srgbClr val="9FBD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科学技术处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30" name="流程图: 可选过程 29"/>
          <p:cNvSpPr/>
          <p:nvPr/>
        </p:nvSpPr>
        <p:spPr>
          <a:xfrm>
            <a:off x="9622858" y="1989253"/>
            <a:ext cx="2186436" cy="563270"/>
          </a:xfrm>
          <a:prstGeom prst="flowChartAlternateProcess">
            <a:avLst/>
          </a:prstGeom>
          <a:solidFill>
            <a:srgbClr val="9FBD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间接费用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流程图: 可选过程 30"/>
          <p:cNvSpPr/>
          <p:nvPr/>
        </p:nvSpPr>
        <p:spPr>
          <a:xfrm>
            <a:off x="9622858" y="2834315"/>
            <a:ext cx="2186436" cy="563270"/>
          </a:xfrm>
          <a:prstGeom prst="flowChartAlternateProcess">
            <a:avLst/>
          </a:prstGeom>
          <a:solidFill>
            <a:srgbClr val="9FBD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经费拨款单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>
            <a:off x="1636178" y="3819322"/>
            <a:ext cx="109321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10" idx="0"/>
          </p:cNvCxnSpPr>
          <p:nvPr/>
        </p:nvCxnSpPr>
        <p:spPr>
          <a:xfrm flipV="1">
            <a:off x="6829043" y="2784811"/>
            <a:ext cx="6347" cy="6695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6599928" y="4379100"/>
            <a:ext cx="11107" cy="8155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H="1">
            <a:off x="7247290" y="4425749"/>
            <a:ext cx="12693" cy="744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7895288" y="2277710"/>
            <a:ext cx="1716781" cy="142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V="1">
            <a:off x="9190648" y="1535781"/>
            <a:ext cx="467751" cy="2157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9190331" y="1547205"/>
            <a:ext cx="23801" cy="17167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 flipV="1">
            <a:off x="9190648" y="3274458"/>
            <a:ext cx="380802" cy="1015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H="1">
            <a:off x="7966689" y="3802186"/>
            <a:ext cx="251011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10476806" y="3459147"/>
            <a:ext cx="0" cy="360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H="1">
            <a:off x="8039358" y="5567519"/>
            <a:ext cx="325585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H="1" flipV="1">
            <a:off x="11282202" y="3428683"/>
            <a:ext cx="12693" cy="2137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文本框 55"/>
          <p:cNvSpPr txBox="1"/>
          <p:nvPr/>
        </p:nvSpPr>
        <p:spPr>
          <a:xfrm>
            <a:off x="7248955" y="4382591"/>
            <a:ext cx="459740" cy="744149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buNone/>
            </a:pPr>
            <a:r>
              <a:rPr lang="zh-CN" altLang="en-US" b="1" dirty="0">
                <a:latin typeface="Arial" panose="020B0604020202020204" pitchFamily="34" charset="0"/>
              </a:rPr>
              <a:t>拨   款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287" name="文本框 56"/>
          <p:cNvSpPr txBox="1"/>
          <p:nvPr/>
        </p:nvSpPr>
        <p:spPr>
          <a:xfrm>
            <a:off x="6097665" y="4357521"/>
            <a:ext cx="459740" cy="837764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buNone/>
            </a:pPr>
            <a:r>
              <a:rPr lang="zh-CN" altLang="en-US" b="1" dirty="0">
                <a:latin typeface="Arial" panose="020B0604020202020204" pitchFamily="34" charset="0"/>
              </a:rPr>
              <a:t>列   支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288" name="文本框 58"/>
          <p:cNvSpPr txBox="1"/>
          <p:nvPr/>
        </p:nvSpPr>
        <p:spPr>
          <a:xfrm>
            <a:off x="7823570" y="2382113"/>
            <a:ext cx="1719954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b="1" dirty="0">
                <a:latin typeface="Arial" panose="020B0604020202020204" pitchFamily="34" charset="0"/>
              </a:rPr>
              <a:t>项目任务书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" name="流程图: 可选过程 2"/>
          <p:cNvSpPr/>
          <p:nvPr/>
        </p:nvSpPr>
        <p:spPr>
          <a:xfrm>
            <a:off x="2785564" y="3134513"/>
            <a:ext cx="1604444" cy="1436892"/>
          </a:xfrm>
          <a:prstGeom prst="flowChartAlternateProcess">
            <a:avLst/>
          </a:prstGeom>
          <a:noFill/>
          <a:ln w="57150">
            <a:solidFill>
              <a:srgbClr val="9FBD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经费认领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>
            <a:off x="4512500" y="3861210"/>
            <a:ext cx="109321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713212" y="4724995"/>
            <a:ext cx="1764381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研究组在</a:t>
            </a:r>
            <a:r>
              <a:rPr lang="en-US" altLang="zh-CN" b="1"/>
              <a:t>ARP</a:t>
            </a:r>
            <a:r>
              <a:rPr lang="zh-CN" altLang="en-US" b="1"/>
              <a:t>收入管理填写经费认领单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266561" y="4724360"/>
            <a:ext cx="190718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b="1"/>
              <a:t>财务将到账经费数据上传到</a:t>
            </a:r>
            <a:r>
              <a:rPr lang="en-US" altLang="zh-CN" b="1"/>
              <a:t>ARP</a:t>
            </a:r>
            <a:r>
              <a:rPr lang="zh-CN" altLang="en-US" b="1"/>
              <a:t>经费到账系统</a:t>
            </a:r>
            <a:endParaRPr lang="zh-CN" altLang="en-US" b="1"/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2767793" y="1198137"/>
            <a:ext cx="3021661" cy="2148356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特别注意：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en-US" altLang="zh-CN" sz="2000" b="1">
                <a:solidFill>
                  <a:srgbClr val="FF0000"/>
                </a:solidFill>
              </a:rPr>
              <a:t>1.</a:t>
            </a:r>
            <a:r>
              <a:rPr lang="zh-CN" altLang="en-US" sz="2000" b="1">
                <a:solidFill>
                  <a:srgbClr val="FF0000"/>
                </a:solidFill>
              </a:rPr>
              <a:t>横向经费需上传合同；</a:t>
            </a:r>
            <a:r>
              <a:rPr lang="en-US" altLang="zh-CN" sz="2000" b="1">
                <a:solidFill>
                  <a:srgbClr val="FF0000"/>
                </a:solidFill>
              </a:rPr>
              <a:t>2.</a:t>
            </a:r>
            <a:r>
              <a:rPr lang="zh-CN" altLang="en-US" sz="2000" b="1">
                <a:solidFill>
                  <a:srgbClr val="FF0000"/>
                </a:solidFill>
              </a:rPr>
              <a:t>有特殊分配方案、外拨经费需与科学技术处沟通后再认领。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76882" y="1819478"/>
            <a:ext cx="140135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None/>
            </a:pPr>
            <a:r>
              <a:rPr lang="zh-CN" altLang="en-US" b="1" dirty="0">
                <a:sym typeface="+mn-ea"/>
              </a:rPr>
              <a:t>经费认领单</a:t>
            </a:r>
            <a:endParaRPr lang="zh-CN" altLang="en-US" b="1" dirty="0">
              <a:sym typeface="+mn-ea"/>
            </a:endParaRPr>
          </a:p>
        </p:txBody>
      </p:sp>
      <p:sp>
        <p:nvSpPr>
          <p:cNvPr id="14" name="流程图: 可选过程 13"/>
          <p:cNvSpPr/>
          <p:nvPr>
            <p:custDataLst>
              <p:tags r:id="rId2"/>
            </p:custDataLst>
          </p:nvPr>
        </p:nvSpPr>
        <p:spPr>
          <a:xfrm>
            <a:off x="2537408" y="5731581"/>
            <a:ext cx="2100756" cy="711464"/>
          </a:xfrm>
          <a:prstGeom prst="flowChartAlternateProcess">
            <a:avLst/>
          </a:prstGeom>
          <a:solidFill>
            <a:srgbClr val="FFFF00"/>
          </a:solidFill>
          <a:ln w="57150">
            <a:gradFill>
              <a:gsLst>
                <a:gs pos="0">
                  <a:srgbClr val="FE4444"/>
                </a:gs>
                <a:gs pos="100000">
                  <a:srgbClr val="832B2B"/>
                </a:gs>
              </a:gsLst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无需提交纸质经费认领单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4944710" y="6380213"/>
            <a:ext cx="604966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路径：</a:t>
            </a:r>
            <a:r>
              <a:rPr lang="en-US" altLang="zh-CN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ARP——</a:t>
            </a:r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综合财务</a:t>
            </a:r>
            <a:r>
              <a:rPr lang="en-US" altLang="zh-CN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——</a:t>
            </a:r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收入管理</a:t>
            </a:r>
            <a:r>
              <a:rPr lang="en-US" altLang="zh-CN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——</a:t>
            </a:r>
            <a:r>
              <a:rPr lang="zh-CN" altLang="en-US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我的经费认领</a:t>
            </a:r>
            <a:endParaRPr lang="zh-CN" altLang="en-US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COMMONDATA" val="eyJoZGlkIjoiNjU4Mjg3YjNmOWRkMTEzN2VhYTA1ZjJjNzNlMjlhNW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WPS 演示</Application>
  <PresentationFormat>宽屏</PresentationFormat>
  <Paragraphs>37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华康俪金黑W8(P)</vt:lpstr>
      <vt:lpstr>黑体</vt:lpstr>
      <vt:lpstr>Office 主题​​</vt:lpstr>
      <vt:lpstr>科研经费拨款流程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米唐</cp:lastModifiedBy>
  <cp:revision>177</cp:revision>
  <dcterms:created xsi:type="dcterms:W3CDTF">2019-06-19T02:08:00Z</dcterms:created>
  <dcterms:modified xsi:type="dcterms:W3CDTF">2023-02-01T02:48:48Z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BCCD12E0E9CC47F893B0752A1C84BDB9</vt:lpwstr>
  </property>
</Properties>
</file>